
<file path=[Content_Types].xml><?xml version="1.0" encoding="utf-8"?>
<Types xmlns="http://schemas.openxmlformats.org/package/2006/content-types">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d27629c7a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d27629c7a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gif"/><Relationship Id="rId5" Type="http://schemas.openxmlformats.org/officeDocument/2006/relationships/image" Target="../media/image1.png"/><Relationship Id="rId6" Type="http://schemas.openxmlformats.org/officeDocument/2006/relationships/image" Target="../media/image6.png"/><Relationship Id="rId7" Type="http://schemas.openxmlformats.org/officeDocument/2006/relationships/image" Target="../media/image4.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66"/>
        </a:solidFill>
      </p:bgPr>
    </p:bg>
    <p:spTree>
      <p:nvGrpSpPr>
        <p:cNvPr id="53" name="Shape 53"/>
        <p:cNvGrpSpPr/>
        <p:nvPr/>
      </p:nvGrpSpPr>
      <p:grpSpPr>
        <a:xfrm>
          <a:off x="0" y="0"/>
          <a:ext cx="0" cy="0"/>
          <a:chOff x="0" y="0"/>
          <a:chExt cx="0" cy="0"/>
        </a:xfrm>
      </p:grpSpPr>
      <p:sp>
        <p:nvSpPr>
          <p:cNvPr id="54" name="Google Shape;54;p13"/>
          <p:cNvSpPr txBox="1"/>
          <p:nvPr/>
        </p:nvSpPr>
        <p:spPr>
          <a:xfrm>
            <a:off x="0" y="0"/>
            <a:ext cx="9144000" cy="628800"/>
          </a:xfrm>
          <a:prstGeom prst="rect">
            <a:avLst/>
          </a:prstGeom>
          <a:solidFill>
            <a:srgbClr val="CCCCC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chemeClr val="dk2"/>
                </a:solidFill>
              </a:rPr>
              <a:t>Dense Suspensions: What can AI tell us about Oobleck?</a:t>
            </a:r>
            <a:endParaRPr b="1" sz="1200">
              <a:solidFill>
                <a:schemeClr val="dk2"/>
              </a:solidFill>
            </a:endParaRPr>
          </a:p>
          <a:p>
            <a:pPr indent="0" lvl="0" marL="0" rtl="0" algn="ctr">
              <a:spcBef>
                <a:spcPts val="0"/>
              </a:spcBef>
              <a:spcAft>
                <a:spcPts val="0"/>
              </a:spcAft>
              <a:buNone/>
            </a:pPr>
            <a:r>
              <a:rPr b="1" lang="en" sz="800">
                <a:solidFill>
                  <a:schemeClr val="dk2"/>
                </a:solidFill>
              </a:rPr>
              <a:t>Ismaeel Malek, </a:t>
            </a:r>
            <a:r>
              <a:rPr lang="en" sz="800">
                <a:solidFill>
                  <a:schemeClr val="dk2"/>
                </a:solidFill>
              </a:rPr>
              <a:t>Catherin Lalu, Linda Cummings, Jonathan Jaquette, Lou Kondic</a:t>
            </a:r>
            <a:endParaRPr sz="800">
              <a:solidFill>
                <a:schemeClr val="dk2"/>
              </a:solidFill>
            </a:endParaRPr>
          </a:p>
          <a:p>
            <a:pPr indent="0" lvl="0" marL="0" rtl="0" algn="ctr">
              <a:spcBef>
                <a:spcPts val="0"/>
              </a:spcBef>
              <a:spcAft>
                <a:spcPts val="0"/>
              </a:spcAft>
              <a:buNone/>
            </a:pPr>
            <a:r>
              <a:rPr i="1" lang="en" sz="800">
                <a:solidFill>
                  <a:schemeClr val="dk2"/>
                </a:solidFill>
              </a:rPr>
              <a:t>Department of Mathematical Sciences, New Jersey Institute of Technology</a:t>
            </a:r>
            <a:endParaRPr i="1" sz="800">
              <a:solidFill>
                <a:schemeClr val="dk2"/>
              </a:solidFill>
            </a:endParaRPr>
          </a:p>
        </p:txBody>
      </p:sp>
      <p:pic>
        <p:nvPicPr>
          <p:cNvPr id="55" name="Google Shape;55;p13" title="NJITLogo.png"/>
          <p:cNvPicPr preferRelativeResize="0"/>
          <p:nvPr/>
        </p:nvPicPr>
        <p:blipFill>
          <a:blip r:embed="rId3">
            <a:alphaModFix/>
          </a:blip>
          <a:stretch>
            <a:fillRect/>
          </a:stretch>
        </p:blipFill>
        <p:spPr>
          <a:xfrm>
            <a:off x="0" y="0"/>
            <a:ext cx="1524355" cy="628800"/>
          </a:xfrm>
          <a:prstGeom prst="rect">
            <a:avLst/>
          </a:prstGeom>
          <a:noFill/>
          <a:ln>
            <a:noFill/>
          </a:ln>
        </p:spPr>
      </p:pic>
      <p:sp>
        <p:nvSpPr>
          <p:cNvPr id="56" name="Google Shape;56;p13"/>
          <p:cNvSpPr txBox="1"/>
          <p:nvPr/>
        </p:nvSpPr>
        <p:spPr>
          <a:xfrm>
            <a:off x="7469950" y="0"/>
            <a:ext cx="1674000" cy="62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2"/>
                </a:solidFill>
              </a:rPr>
              <a:t>Funded by the Grace Hopper AI Research Fund</a:t>
            </a:r>
            <a:endParaRPr sz="1000">
              <a:solidFill>
                <a:schemeClr val="dk2"/>
              </a:solidFill>
            </a:endParaRPr>
          </a:p>
        </p:txBody>
      </p:sp>
      <p:sp>
        <p:nvSpPr>
          <p:cNvPr id="57" name="Google Shape;57;p13"/>
          <p:cNvSpPr txBox="1"/>
          <p:nvPr/>
        </p:nvSpPr>
        <p:spPr>
          <a:xfrm>
            <a:off x="135050" y="1044000"/>
            <a:ext cx="2709300" cy="576600"/>
          </a:xfrm>
          <a:prstGeom prst="rect">
            <a:avLst/>
          </a:prstGeom>
          <a:solidFill>
            <a:srgbClr val="CCCC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solidFill>
                  <a:schemeClr val="dk2"/>
                </a:solidFill>
              </a:rPr>
              <a:t>Dense suspensions</a:t>
            </a:r>
            <a:r>
              <a:rPr lang="en" sz="700">
                <a:solidFill>
                  <a:schemeClr val="dk2"/>
                </a:solidFill>
              </a:rPr>
              <a:t> (fluids with a high percentage of solid particles within them, like Oobleck) exhibit behaviors like shear thickening (an increase in viscosity under stress) which are difficult to predict through conventional fluid-dynamic means.</a:t>
            </a:r>
            <a:endParaRPr sz="700">
              <a:solidFill>
                <a:schemeClr val="dk2"/>
              </a:solidFill>
            </a:endParaRPr>
          </a:p>
        </p:txBody>
      </p:sp>
      <p:sp>
        <p:nvSpPr>
          <p:cNvPr id="58" name="Google Shape;58;p13"/>
          <p:cNvSpPr txBox="1"/>
          <p:nvPr/>
        </p:nvSpPr>
        <p:spPr>
          <a:xfrm>
            <a:off x="135050" y="1829825"/>
            <a:ext cx="2709300" cy="682800"/>
          </a:xfrm>
          <a:prstGeom prst="rect">
            <a:avLst/>
          </a:prstGeom>
          <a:solidFill>
            <a:srgbClr val="CCCC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Our </a:t>
            </a:r>
            <a:r>
              <a:rPr b="1" lang="en" sz="700">
                <a:solidFill>
                  <a:schemeClr val="dk2"/>
                </a:solidFill>
              </a:rPr>
              <a:t>goal </a:t>
            </a:r>
            <a:r>
              <a:rPr lang="en" sz="700">
                <a:solidFill>
                  <a:schemeClr val="dk2"/>
                </a:solidFill>
              </a:rPr>
              <a:t>was to </a:t>
            </a:r>
            <a:r>
              <a:rPr b="1" lang="en" sz="700">
                <a:solidFill>
                  <a:schemeClr val="dk2"/>
                </a:solidFill>
              </a:rPr>
              <a:t>train a machine learning model</a:t>
            </a:r>
            <a:r>
              <a:rPr lang="en" sz="700">
                <a:solidFill>
                  <a:schemeClr val="dk2"/>
                </a:solidFill>
              </a:rPr>
              <a:t> to </a:t>
            </a:r>
            <a:r>
              <a:rPr b="1" lang="en" sz="700">
                <a:solidFill>
                  <a:schemeClr val="dk2"/>
                </a:solidFill>
              </a:rPr>
              <a:t>predict </a:t>
            </a:r>
            <a:r>
              <a:rPr lang="en" sz="700">
                <a:solidFill>
                  <a:schemeClr val="dk2"/>
                </a:solidFill>
              </a:rPr>
              <a:t>certain </a:t>
            </a:r>
            <a:r>
              <a:rPr b="1" lang="en" sz="700">
                <a:solidFill>
                  <a:schemeClr val="dk2"/>
                </a:solidFill>
              </a:rPr>
              <a:t>properties of dense suspensions</a:t>
            </a:r>
            <a:r>
              <a:rPr lang="en" sz="700">
                <a:solidFill>
                  <a:schemeClr val="dk2"/>
                </a:solidFill>
              </a:rPr>
              <a:t>. We did this by generating many fluid simulations of dense suspensions, and training the model on the data from some while testing it using others.</a:t>
            </a:r>
            <a:endParaRPr sz="700">
              <a:solidFill>
                <a:schemeClr val="dk2"/>
              </a:solidFill>
            </a:endParaRPr>
          </a:p>
        </p:txBody>
      </p:sp>
      <p:pic>
        <p:nvPicPr>
          <p:cNvPr id="59" name="Google Shape;59;p13" title="abababa.gif"/>
          <p:cNvPicPr preferRelativeResize="0"/>
          <p:nvPr/>
        </p:nvPicPr>
        <p:blipFill>
          <a:blip r:embed="rId4">
            <a:alphaModFix/>
          </a:blip>
          <a:stretch>
            <a:fillRect/>
          </a:stretch>
        </p:blipFill>
        <p:spPr>
          <a:xfrm>
            <a:off x="652672" y="2636150"/>
            <a:ext cx="1674050" cy="1255548"/>
          </a:xfrm>
          <a:prstGeom prst="rect">
            <a:avLst/>
          </a:prstGeom>
          <a:noFill/>
          <a:ln>
            <a:noFill/>
          </a:ln>
        </p:spPr>
      </p:pic>
      <p:sp>
        <p:nvSpPr>
          <p:cNvPr id="60" name="Google Shape;60;p13"/>
          <p:cNvSpPr txBox="1"/>
          <p:nvPr/>
        </p:nvSpPr>
        <p:spPr>
          <a:xfrm>
            <a:off x="135050" y="4124650"/>
            <a:ext cx="2709300" cy="682800"/>
          </a:xfrm>
          <a:prstGeom prst="rect">
            <a:avLst/>
          </a:prstGeom>
          <a:solidFill>
            <a:srgbClr val="CCCC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Although we were interested in models that could predict any number of properties of the dense suspension (packing fraction, viscosity, etc), the particular property we decided to train this model for was </a:t>
            </a:r>
            <a:r>
              <a:rPr b="1" lang="en" sz="700">
                <a:solidFill>
                  <a:schemeClr val="dk2"/>
                </a:solidFill>
              </a:rPr>
              <a:t>shearing stress</a:t>
            </a:r>
            <a:r>
              <a:rPr lang="en" sz="700">
                <a:solidFill>
                  <a:schemeClr val="dk2"/>
                </a:solidFill>
              </a:rPr>
              <a:t>, which is the amount of stress that the dense suspension was placed under. </a:t>
            </a:r>
            <a:endParaRPr sz="700">
              <a:solidFill>
                <a:schemeClr val="dk2"/>
              </a:solidFill>
            </a:endParaRPr>
          </a:p>
        </p:txBody>
      </p:sp>
      <p:sp>
        <p:nvSpPr>
          <p:cNvPr id="61" name="Google Shape;61;p13"/>
          <p:cNvSpPr txBox="1"/>
          <p:nvPr/>
        </p:nvSpPr>
        <p:spPr>
          <a:xfrm>
            <a:off x="3139500" y="1044000"/>
            <a:ext cx="2709300" cy="1018200"/>
          </a:xfrm>
          <a:prstGeom prst="rect">
            <a:avLst/>
          </a:prstGeom>
          <a:solidFill>
            <a:srgbClr val="CCCC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The model that we trained uses topological information (connected components) about a snapshot of a particular dense suspension simulation. </a:t>
            </a:r>
            <a:r>
              <a:rPr b="1" lang="en" sz="700">
                <a:solidFill>
                  <a:schemeClr val="dk2"/>
                </a:solidFill>
              </a:rPr>
              <a:t>Persistence diagrams</a:t>
            </a:r>
            <a:r>
              <a:rPr lang="en" sz="700">
                <a:solidFill>
                  <a:schemeClr val="dk2"/>
                </a:solidFill>
              </a:rPr>
              <a:t> encode such topological information about the network of forces between particles at that particular point in time. Numerically, they exist as a set of ordered pairs whose length differs even between diagrams made from different snapshots of the same simulation.</a:t>
            </a:r>
            <a:endParaRPr sz="700">
              <a:solidFill>
                <a:schemeClr val="dk2"/>
              </a:solidFill>
            </a:endParaRPr>
          </a:p>
        </p:txBody>
      </p:sp>
      <p:pic>
        <p:nvPicPr>
          <p:cNvPr id="62" name="Google Shape;62;p13" title="B0_PD_280.png"/>
          <p:cNvPicPr preferRelativeResize="0"/>
          <p:nvPr/>
        </p:nvPicPr>
        <p:blipFill>
          <a:blip r:embed="rId5">
            <a:alphaModFix/>
          </a:blip>
          <a:stretch>
            <a:fillRect/>
          </a:stretch>
        </p:blipFill>
        <p:spPr>
          <a:xfrm>
            <a:off x="3733452" y="2130957"/>
            <a:ext cx="1521374" cy="1141050"/>
          </a:xfrm>
          <a:prstGeom prst="rect">
            <a:avLst/>
          </a:prstGeom>
          <a:noFill/>
          <a:ln>
            <a:noFill/>
          </a:ln>
        </p:spPr>
      </p:pic>
      <p:sp>
        <p:nvSpPr>
          <p:cNvPr id="63" name="Google Shape;63;p13"/>
          <p:cNvSpPr txBox="1"/>
          <p:nvPr/>
        </p:nvSpPr>
        <p:spPr>
          <a:xfrm>
            <a:off x="3142788" y="3324225"/>
            <a:ext cx="2702700" cy="576600"/>
          </a:xfrm>
          <a:prstGeom prst="rect">
            <a:avLst/>
          </a:prstGeom>
          <a:solidFill>
            <a:srgbClr val="CCCC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Since persistence diagrams are unsuitable as input for machine learning, we convert them to </a:t>
            </a:r>
            <a:r>
              <a:rPr b="1" lang="en" sz="700">
                <a:solidFill>
                  <a:schemeClr val="dk2"/>
                </a:solidFill>
              </a:rPr>
              <a:t>persistence images</a:t>
            </a:r>
            <a:r>
              <a:rPr lang="en" sz="700">
                <a:solidFill>
                  <a:schemeClr val="dk2"/>
                </a:solidFill>
              </a:rPr>
              <a:t> through a smoothing process which also vectorizes the data, so it always has an identical number of elements.</a:t>
            </a:r>
            <a:endParaRPr sz="700">
              <a:solidFill>
                <a:schemeClr val="dk2"/>
              </a:solidFill>
            </a:endParaRPr>
          </a:p>
        </p:txBody>
      </p:sp>
      <p:pic>
        <p:nvPicPr>
          <p:cNvPr id="64" name="Google Shape;64;p13" title="shearing_force_1_b0_280.png"/>
          <p:cNvPicPr preferRelativeResize="0"/>
          <p:nvPr/>
        </p:nvPicPr>
        <p:blipFill>
          <a:blip r:embed="rId6">
            <a:alphaModFix/>
          </a:blip>
          <a:stretch>
            <a:fillRect/>
          </a:stretch>
        </p:blipFill>
        <p:spPr>
          <a:xfrm>
            <a:off x="3961162" y="3967896"/>
            <a:ext cx="1221674" cy="1018080"/>
          </a:xfrm>
          <a:prstGeom prst="rect">
            <a:avLst/>
          </a:prstGeom>
          <a:noFill/>
          <a:ln>
            <a:noFill/>
          </a:ln>
        </p:spPr>
      </p:pic>
      <p:sp>
        <p:nvSpPr>
          <p:cNvPr id="65" name="Google Shape;65;p13"/>
          <p:cNvSpPr txBox="1"/>
          <p:nvPr/>
        </p:nvSpPr>
        <p:spPr>
          <a:xfrm>
            <a:off x="6143950" y="1039698"/>
            <a:ext cx="2702700" cy="628800"/>
          </a:xfrm>
          <a:prstGeom prst="rect">
            <a:avLst/>
          </a:prstGeom>
          <a:solidFill>
            <a:srgbClr val="CCCC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Using this method to train a model to predict the applied stress, we found that the model was accurate when the range of applied stresses in the training data was low (1-10), but the models failed with higher ranges (1-100)</a:t>
            </a:r>
            <a:endParaRPr sz="700">
              <a:solidFill>
                <a:schemeClr val="dk2"/>
              </a:solidFill>
            </a:endParaRPr>
          </a:p>
        </p:txBody>
      </p:sp>
      <p:sp>
        <p:nvSpPr>
          <p:cNvPr id="66" name="Google Shape;66;p13"/>
          <p:cNvSpPr txBox="1"/>
          <p:nvPr/>
        </p:nvSpPr>
        <p:spPr>
          <a:xfrm>
            <a:off x="6143950" y="3049025"/>
            <a:ext cx="2702700" cy="682800"/>
          </a:xfrm>
          <a:prstGeom prst="rect">
            <a:avLst/>
          </a:prstGeom>
          <a:solidFill>
            <a:srgbClr val="CCCC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Although the cases where this method is successful are promising, we believe that small adjustments must be made in order to further the range for which it makes accurate predictions. Our current plan includes making changes to the mode by which our images are generated.</a:t>
            </a:r>
            <a:endParaRPr sz="700">
              <a:solidFill>
                <a:schemeClr val="dk2"/>
              </a:solidFill>
            </a:endParaRPr>
          </a:p>
        </p:txBody>
      </p:sp>
      <p:sp>
        <p:nvSpPr>
          <p:cNvPr id="67" name="Google Shape;67;p13"/>
          <p:cNvSpPr txBox="1"/>
          <p:nvPr/>
        </p:nvSpPr>
        <p:spPr>
          <a:xfrm>
            <a:off x="6143950" y="3949325"/>
            <a:ext cx="2702700" cy="682800"/>
          </a:xfrm>
          <a:prstGeom prst="rect">
            <a:avLst/>
          </a:prstGeom>
          <a:solidFill>
            <a:srgbClr val="CCCC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We hope that this approach of using topological data analysis in our machine learning pursuits will allow us to make very strong advances in the fluid dynamics of dense suspensions, which has resisted solutions through traditional means for many years.</a:t>
            </a:r>
            <a:endParaRPr sz="700">
              <a:solidFill>
                <a:schemeClr val="dk2"/>
              </a:solidFill>
            </a:endParaRPr>
          </a:p>
        </p:txBody>
      </p:sp>
      <p:pic>
        <p:nvPicPr>
          <p:cNvPr id="68" name="Google Shape;68;p13" title="shearing_force_10_b0_280.png"/>
          <p:cNvPicPr preferRelativeResize="0"/>
          <p:nvPr/>
        </p:nvPicPr>
        <p:blipFill>
          <a:blip r:embed="rId7">
            <a:alphaModFix/>
          </a:blip>
          <a:stretch>
            <a:fillRect/>
          </a:stretch>
        </p:blipFill>
        <p:spPr>
          <a:xfrm>
            <a:off x="6448750" y="1939475"/>
            <a:ext cx="921965" cy="768300"/>
          </a:xfrm>
          <a:prstGeom prst="rect">
            <a:avLst/>
          </a:prstGeom>
          <a:noFill/>
          <a:ln>
            <a:noFill/>
          </a:ln>
        </p:spPr>
      </p:pic>
      <p:pic>
        <p:nvPicPr>
          <p:cNvPr id="69" name="Google Shape;69;p13" title="shearing_force_100_b0_280.png"/>
          <p:cNvPicPr preferRelativeResize="0"/>
          <p:nvPr/>
        </p:nvPicPr>
        <p:blipFill>
          <a:blip r:embed="rId8">
            <a:alphaModFix/>
          </a:blip>
          <a:stretch>
            <a:fillRect/>
          </a:stretch>
        </p:blipFill>
        <p:spPr>
          <a:xfrm>
            <a:off x="7619888" y="1939463"/>
            <a:ext cx="921974" cy="76831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